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3.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6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357" r:id="rId16"/>
    <p:sldId id="356" r:id="rId17"/>
    <p:sldId id="355" r:id="rId18"/>
    <p:sldId id="279" r:id="rId19"/>
    <p:sldId id="278" r:id="rId20"/>
    <p:sldId id="280" r:id="rId21"/>
    <p:sldId id="298" r:id="rId22"/>
    <p:sldId id="270" r:id="rId23"/>
    <p:sldId id="292" r:id="rId24"/>
    <p:sldId id="354" r:id="rId25"/>
    <p:sldId id="334" r:id="rId26"/>
    <p:sldId id="353" r:id="rId27"/>
    <p:sldId id="266" r:id="rId28"/>
    <p:sldId id="288" r:id="rId29"/>
    <p:sldId id="290" r:id="rId30"/>
    <p:sldId id="291" r:id="rId31"/>
    <p:sldId id="293" r:id="rId32"/>
    <p:sldId id="286" r:id="rId33"/>
    <p:sldId id="295" r:id="rId34"/>
    <p:sldId id="351" r:id="rId35"/>
    <p:sldId id="350" r:id="rId36"/>
    <p:sldId id="341" r:id="rId37"/>
    <p:sldId id="277" r:id="rId38"/>
    <p:sldId id="349" r:id="rId39"/>
    <p:sldId id="348" r:id="rId40"/>
    <p:sldId id="297" r:id="rId41"/>
    <p:sldId id="335" r:id="rId42"/>
    <p:sldId id="336" r:id="rId43"/>
    <p:sldId id="306" r:id="rId44"/>
    <p:sldId id="296" r:id="rId45"/>
    <p:sldId id="263" r:id="rId46"/>
    <p:sldId id="329" r:id="rId47"/>
    <p:sldId id="330" r:id="rId48"/>
    <p:sldId id="331" r:id="rId49"/>
    <p:sldId id="332" r:id="rId50"/>
    <p:sldId id="333" r:id="rId51"/>
    <p:sldId id="308" r:id="rId52"/>
    <p:sldId id="322" r:id="rId53"/>
    <p:sldId id="287" r:id="rId54"/>
    <p:sldId id="321" r:id="rId55"/>
    <p:sldId id="282" r:id="rId56"/>
    <p:sldId id="271" r:id="rId57"/>
    <p:sldId id="294" r:id="rId58"/>
    <p:sldId id="257" r:id="rId59"/>
    <p:sldId id="284" r:id="rId60"/>
    <p:sldId id="281" r:id="rId61"/>
    <p:sldId id="273"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42" r:id="rId75"/>
    <p:sldId id="343" r:id="rId76"/>
    <p:sldId id="344" r:id="rId77"/>
    <p:sldId id="345" r:id="rId78"/>
    <p:sldId id="346" r:id="rId79"/>
    <p:sldId id="347" r:id="rId8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42640" autoAdjust="0"/>
  </p:normalViewPr>
  <p:slideViewPr>
    <p:cSldViewPr snapToGrid="0">
      <p:cViewPr varScale="1">
        <p:scale>
          <a:sx n="86" d="100"/>
          <a:sy n="86" d="100"/>
        </p:scale>
        <p:origin x="72" y="417"/>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______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___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______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___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______7.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1.2</c:v>
                  </c:pt>
                  <c:pt idx="2">
                    <c:v>10.8</c:v>
                  </c:pt>
                </c:numCache>
              </c:numRef>
            </c:plus>
            <c:minus>
              <c:numRef>
                <c:f>Sheet1!$F$2:$F$4</c:f>
                <c:numCache>
                  <c:formatCode>General</c:formatCode>
                  <c:ptCount val="3"/>
                  <c:pt idx="0">
                    <c:v>0</c:v>
                  </c:pt>
                  <c:pt idx="1">
                    <c:v>5</c:v>
                  </c:pt>
                  <c:pt idx="2">
                    <c:v>18.3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6578-4549-917F-162318C48BBF}"/>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4</c:v>
                  </c:pt>
                  <c:pt idx="2">
                    <c:v>3.3</c:v>
                  </c:pt>
                </c:numCache>
              </c:numRef>
            </c:plus>
            <c:minus>
              <c:numRef>
                <c:f>Sheet1!$G$2:$G$4</c:f>
                <c:numCache>
                  <c:formatCode>General</c:formatCode>
                  <c:ptCount val="3"/>
                  <c:pt idx="0">
                    <c:v>0</c:v>
                  </c:pt>
                  <c:pt idx="1">
                    <c:v>16</c:v>
                  </c:pt>
                  <c:pt idx="2">
                    <c:v>13.4</c:v>
                  </c:pt>
                </c:numCache>
              </c:numRef>
            </c:minus>
            <c:spPr>
              <a:noFill/>
              <a:ln w="38100" cap="flat" cmpd="sng" algn="ctr">
                <a:solidFill>
                  <a:schemeClr val="tx1"/>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6578-4549-917F-162318C48BBF}"/>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0.8</c:v>
                  </c:pt>
                  <c:pt idx="2">
                    <c:v>3.8</c:v>
                  </c:pt>
                </c:numCache>
              </c:numRef>
            </c:plus>
            <c:minus>
              <c:numRef>
                <c:f>Sheet1!$F$2:$F$4</c:f>
                <c:numCache>
                  <c:formatCode>General</c:formatCode>
                  <c:ptCount val="3"/>
                  <c:pt idx="0">
                    <c:v>0</c:v>
                  </c:pt>
                  <c:pt idx="1">
                    <c:v>3</c:v>
                  </c:pt>
                  <c:pt idx="2">
                    <c:v>5.3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94AD-429C-84B4-21F7D6723D35}"/>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2.7</c:v>
                  </c:pt>
                  <c:pt idx="2">
                    <c:v>0</c:v>
                  </c:pt>
                </c:numCache>
              </c:numRef>
            </c:plus>
            <c:minus>
              <c:numRef>
                <c:f>Sheet1!$G$2:$G$4</c:f>
                <c:numCache>
                  <c:formatCode>General</c:formatCode>
                  <c:ptCount val="3"/>
                  <c:pt idx="0">
                    <c:v>0</c:v>
                  </c:pt>
                  <c:pt idx="1">
                    <c:v>10.6</c:v>
                  </c:pt>
                  <c:pt idx="2">
                    <c:v>0</c:v>
                  </c:pt>
                </c:numCache>
              </c:numRef>
            </c:minus>
            <c:spPr>
              <a:noFill/>
              <a:ln w="38100" cap="flat" cmpd="sng" algn="ctr">
                <a:solidFill>
                  <a:schemeClr val="tx2">
                    <a:lumMod val="50000"/>
                  </a:schemeClr>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94AD-429C-84B4-21F7D6723D35}"/>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93.799999999999997</cx:pt>
          <cx:pt idx="9">100</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80</cx:pt>
          <cx:pt idx="7">100</cx:pt>
          <cx:pt idx="8">100</cx:pt>
          <cx:pt idx="9">100</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分岐網羅率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C1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96.200000000000003</cx:pt>
          <cx:pt idx="9">100</cx:pt>
          <cx:pt idx="10">90.900000000000006</cx:pt>
          <cx:pt idx="11">100</cx:pt>
          <cx:pt idx="12">93.900000000000006</cx:pt>
          <cx:pt idx="13">100</cx:pt>
          <cx:pt idx="14">96.099999999999994</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86.700000000000003</cx:pt>
          <cx:pt idx="7">100</cx:pt>
          <cx:pt idx="8">100</cx:pt>
          <cx:pt idx="9">100</cx:pt>
          <cx:pt idx="10">100</cx:pt>
          <cx:pt idx="11">100</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命令網羅率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C0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分類 1</cx:pt>
          <cx:pt idx="1">分類 1</cx:pt>
          <cx:pt idx="2">分類 1</cx:pt>
          <cx:pt idx="3">分類 1</cx:pt>
          <cx:pt idx="4">分類 1</cx:pt>
        </cx:lvl>
      </cx:strDim>
      <cx:numDim type="val">
        <cx:f>Sheet1!$B$2:$B$6</cx:f>
        <cx:lvl ptCount="5" formatCode="G/標準">
          <cx:pt idx="0">66.700000000000003</cx:pt>
          <cx:pt idx="1">91.700000000000003</cx:pt>
          <cx:pt idx="2">83.299999999999997</cx:pt>
          <cx:pt idx="3">87.5</cx:pt>
          <cx:pt idx="4">95.799999999999997</cx:pt>
        </cx:lvl>
      </cx:numDim>
    </cx:data>
    <cx:data id="1">
      <cx:strDim type="cat">
        <cx:f>Sheet1!$A$2:$A$6</cx:f>
        <cx:lvl ptCount="5">
          <cx:pt idx="0">分類 1</cx:pt>
          <cx:pt idx="1">分類 1</cx:pt>
          <cx:pt idx="2">分類 1</cx:pt>
          <cx:pt idx="3">分類 1</cx:pt>
          <cx:pt idx="4">分類 1</cx:pt>
        </cx:lvl>
      </cx:strDim>
      <cx:numDim type="val">
        <cx:f>Sheet1!$C$2:$C$6</cx:f>
        <cx:lvl ptCount="5" formatCode="G/標準">
          <cx:pt idx="0">100</cx:pt>
          <cx:pt idx="1">83.299999999999997</cx:pt>
          <cx:pt idx="2">100</cx:pt>
          <cx:pt idx="3">100</cx:pt>
          <cx:pt idx="4">100</cx:pt>
        </cx:lvl>
      </cx:numDim>
    </cx:data>
  </cx:chartData>
  <cx:chart>
    <cx:title pos="t" align="ctr" overlay="0"/>
    <cx:plotArea>
      <cx:plotAreaRegion>
        <cx:series layoutId="boxWhisker" uniqueId="{5A7F2994-495A-429A-AB2D-785D359161FA}" formatIdx="0">
          <cx:tx>
            <cx:txData>
              <cx:f>Sheet1!$B$1</cx:f>
              <cx:v>系列1</cx:v>
            </cx:txData>
          </cx:tx>
          <cx:dataId val="0"/>
          <cx:layoutPr>
            <cx:visibility meanLine="0" meanMarker="1" nonoutliers="0" outliers="1"/>
            <cx:statistics quartileMethod="exclusive"/>
          </cx:layoutPr>
        </cx:series>
        <cx:series layoutId="boxWhisker" uniqueId="{1CF1F5F2-4C65-4A67-9951-BD1E3E6B0961}" formatIdx="1">
          <cx:tx>
            <cx:txData>
              <cx:f>Sheet1!$C$1</cx:f>
              <cx:v>系列2</cx:v>
            </cx:txData>
          </cx:tx>
          <cx:dataId val="1"/>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a:t>
            </a:r>
            <a:r>
              <a:rPr kumimoji="1" lang="ja-JP" altLang="en-US" dirty="0" smtClean="0"/>
              <a:t>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dirty="0" smtClean="0"/>
              <a:t>、</a:t>
            </a:r>
            <a:r>
              <a:rPr kumimoji="1" lang="ja-JP" altLang="en-US" b="1" dirty="0" smtClean="0"/>
              <a:t>順位付けの方法と</a:t>
            </a:r>
            <a:r>
              <a:rPr kumimoji="1" lang="ja-JP" altLang="en-US" b="1" dirty="0" smtClean="0"/>
              <a:t>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r>
              <a:rPr kumimoji="1" lang="ja-JP" altLang="en-US" u="sng" dirty="0" smtClean="0"/>
              <a:t>。</a:t>
            </a:r>
            <a:endParaRPr kumimoji="1" lang="en-US" altLang="ja-JP" u="sng"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a:t>
            </a:r>
            <a:r>
              <a:rPr kumimoji="1" lang="ja-JP" altLang="en-US" b="1" dirty="0" smtClean="0"/>
              <a:t>を順位付けの要素</a:t>
            </a:r>
            <a:r>
              <a:rPr kumimoji="1" lang="ja-JP" altLang="en-US" b="1" dirty="0" smtClean="0"/>
              <a:t>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ja-JP" altLang="en-US" dirty="0" smtClean="0"/>
              <a:t>、</a:t>
            </a:r>
            <a:r>
              <a:rPr kumimoji="1" lang="en-US" altLang="ja-JP" dirty="0" err="1" smtClean="0"/>
              <a:t>SuiteRec</a:t>
            </a:r>
            <a:r>
              <a:rPr kumimoji="1" lang="ja-JP" altLang="en-US" dirty="0" smtClean="0"/>
              <a:t>ではこれら</a:t>
            </a:r>
            <a:r>
              <a:rPr kumimoji="1" lang="ja-JP" altLang="en-US" dirty="0" smtClean="0"/>
              <a:t>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dirty="0" smtClean="0"/>
              <a:t>、</a:t>
            </a:r>
            <a:r>
              <a:rPr lang="ja-JP" altLang="en-US" b="1" dirty="0" smtClean="0"/>
              <a:t>実験後の被験者に</a:t>
            </a:r>
            <a:r>
              <a:rPr lang="ja-JP" altLang="en-US" dirty="0" smtClean="0"/>
              <a:t>～～</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a:t>
            </a:r>
            <a:r>
              <a:rPr kumimoji="1" lang="ja-JP" altLang="en-US" b="1" u="sng" dirty="0" smtClean="0"/>
              <a:t>テストコードが</a:t>
            </a:r>
            <a:r>
              <a:rPr kumimoji="1" lang="ja-JP" altLang="en-US" b="1" u="sng" dirty="0" smtClean="0"/>
              <a:t>十分に網羅して実行できている</a:t>
            </a:r>
            <a:r>
              <a:rPr kumimoji="1" lang="ja-JP" altLang="en-US" b="1" u="sng" dirty="0" smtClean="0"/>
              <a:t>かを測定</a:t>
            </a:r>
            <a:r>
              <a:rPr kumimoji="1" lang="ja-JP" altLang="en-US" b="1" u="sng" dirty="0" smtClean="0"/>
              <a:t>する</a:t>
            </a:r>
            <a:r>
              <a:rPr kumimoji="1" lang="ja-JP" altLang="en-US" b="1" u="sng" dirty="0" smtClean="0"/>
              <a:t>カバレッジが高いということは、重要</a:t>
            </a:r>
            <a:r>
              <a:rPr kumimoji="1" lang="ja-JP" altLang="en-US" b="1" u="sng" dirty="0" smtClean="0"/>
              <a:t>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a:t>
            </a:r>
            <a:r>
              <a:rPr kumimoji="1" lang="ja-JP" altLang="en-US" dirty="0" smtClean="0"/>
              <a:t>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a:t>
            </a:r>
            <a:r>
              <a:rPr kumimoji="1" lang="ja-JP" altLang="en-US" dirty="0" smtClean="0"/>
              <a:t>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a:t>
            </a:r>
            <a:r>
              <a:rPr kumimoji="1" lang="ja-JP" altLang="en-US" dirty="0" smtClean="0"/>
              <a:t>かを</a:t>
            </a:r>
            <a:endParaRPr kumimoji="1" lang="en-US" altLang="ja-JP" dirty="0" smtClean="0"/>
          </a:p>
          <a:p>
            <a:pPr marL="0" indent="0">
              <a:buFont typeface="Arial" panose="020B0604020202020204" pitchFamily="34" charset="0"/>
              <a:buNone/>
            </a:pPr>
            <a:r>
              <a:rPr kumimoji="1" lang="ja-JP" altLang="en-US" dirty="0" smtClean="0"/>
              <a:t>明らか</a:t>
            </a:r>
            <a:r>
              <a:rPr kumimoji="1" lang="ja-JP" altLang="en-US" dirty="0" smtClean="0"/>
              <a:t>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a:t>
            </a:r>
            <a:r>
              <a:rPr kumimoji="1" lang="ja-JP" altLang="en-US" dirty="0" smtClean="0"/>
              <a:t>をアンケート調査を実施して明らか</a:t>
            </a:r>
            <a:r>
              <a:rPr kumimoji="1" lang="ja-JP" altLang="en-US" dirty="0" smtClean="0"/>
              <a:t>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3058119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3765017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434792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a:t>
            </a:r>
            <a:r>
              <a:rPr kumimoji="1" lang="ja-JP" altLang="en-US" u="sng" dirty="0" smtClean="0"/>
              <a:t>した</a:t>
            </a:r>
            <a:r>
              <a:rPr kumimoji="1" lang="ja-JP" altLang="en-US" u="sng" dirty="0" smtClean="0"/>
              <a:t>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a:t>
            </a:r>
            <a:r>
              <a:rPr kumimoji="1" lang="ja-JP" altLang="en-US" u="sng" dirty="0" smtClean="0"/>
              <a:t>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a:t>
            </a:r>
            <a:r>
              <a:rPr kumimoji="1" lang="ja-JP" altLang="en-US" b="1" dirty="0" smtClean="0"/>
              <a:t>かかってしまう原因</a:t>
            </a:r>
            <a:r>
              <a:rPr kumimoji="1" lang="ja-JP" altLang="en-US" b="1" dirty="0" smtClean="0"/>
              <a:t>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a:t>
            </a:r>
            <a:r>
              <a:rPr kumimoji="1" lang="ja-JP" altLang="en-US" dirty="0" smtClean="0"/>
              <a:t>の、手作業で作成した場合</a:t>
            </a:r>
            <a:r>
              <a:rPr kumimoji="1" lang="ja-JP" altLang="en-US" dirty="0" smtClean="0"/>
              <a:t>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a:t>
            </a:r>
            <a:r>
              <a:rPr kumimoji="1" lang="ja-JP" altLang="en-US" dirty="0" smtClean="0"/>
              <a:t>結果は、</a:t>
            </a:r>
            <a:r>
              <a:rPr kumimoji="1" lang="en-US" altLang="ja-JP" b="1" dirty="0" err="1" smtClean="0"/>
              <a:t>SuiteRec</a:t>
            </a:r>
            <a:r>
              <a:rPr kumimoji="1" lang="ja-JP" altLang="en-US" b="1" dirty="0" smtClean="0"/>
              <a:t>によって推薦されたテストコードがテスト項目を考える上</a:t>
            </a:r>
            <a:r>
              <a:rPr kumimoji="1" lang="ja-JP" altLang="en-US" b="1" dirty="0" smtClean="0"/>
              <a:t>で参考となり</a:t>
            </a:r>
            <a:r>
              <a:rPr kumimoji="1" lang="ja-JP" altLang="en-US" b="1" dirty="0" smtClean="0"/>
              <a:t>、</a:t>
            </a:r>
            <a:r>
              <a:rPr kumimoji="1" lang="ja-JP" altLang="en-US" b="1" dirty="0" smtClean="0"/>
              <a:t>テストコード作成が</a:t>
            </a:r>
            <a:r>
              <a:rPr kumimoji="1" lang="ja-JP" altLang="en-US" b="1" dirty="0" smtClean="0"/>
              <a:t>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a:t>
            </a:r>
            <a:r>
              <a:rPr kumimoji="1" lang="ja-JP" altLang="en-US" dirty="0" smtClean="0"/>
              <a:t>したコード</a:t>
            </a:r>
            <a:r>
              <a:rPr kumimoji="1" lang="ja-JP" altLang="en-US" dirty="0" smtClean="0"/>
              <a:t>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78</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79</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chart" Target="../charts/chart6.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chart" Target="../charts/chart8.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chart" Target="../charts/chart14.xml"/></Relationships>
</file>

<file path=ppt/slides/_rels/slide7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a:t>
            </a:r>
            <a:r>
              <a:rPr lang="ja-JP" altLang="en-US" sz="2400" dirty="0" smtClean="0">
                <a:latin typeface="メイリオ" panose="020B0604030504040204" pitchFamily="50" charset="-128"/>
                <a:ea typeface="メイリオ" panose="020B0604030504040204" pitchFamily="50" charset="-128"/>
              </a:rPr>
              <a:t>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a:t>
            </a:r>
            <a:r>
              <a:rPr lang="ja-JP" altLang="en-US" dirty="0" smtClean="0"/>
              <a:t>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a:t>
            </a:r>
            <a:r>
              <a:rPr lang="ja-JP" altLang="en-US" sz="2800" dirty="0" smtClean="0">
                <a:latin typeface="メイリオ" panose="020B0604030504040204" pitchFamily="50" charset="-128"/>
                <a:ea typeface="メイリオ" panose="020B0604030504040204" pitchFamily="50" charset="-128"/>
              </a:rPr>
              <a:t>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11" name="コンテンツ プレースホルダー 9"/>
          <p:cNvGraphicFramePr>
            <a:graphicFrameLocks/>
          </p:cNvGraphicFramePr>
          <p:nvPr>
            <p:extLst>
              <p:ext uri="{D42A27DB-BD31-4B8C-83A1-F6EECF244321}">
                <p14:modId xmlns:p14="http://schemas.microsoft.com/office/powerpoint/2010/main" val="2246411655"/>
              </p:ext>
            </p:extLst>
          </p:nvPr>
        </p:nvGraphicFramePr>
        <p:xfrm>
          <a:off x="6139321" y="1434964"/>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029847692"/>
              </p:ext>
            </p:extLst>
          </p:nvPr>
        </p:nvGraphicFramePr>
        <p:xfrm>
          <a:off x="996779" y="1434965"/>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13" name="正方形/長方形 12">
            <a:extLst>
              <a:ext uri="{FF2B5EF4-FFF2-40B4-BE49-F238E27FC236}">
                <a16:creationId xmlns:a16="http://schemas.microsoft.com/office/drawing/2014/main" id="{6AC3A437-2595-FF4C-A6C9-E07DCFC518E1}"/>
              </a:ext>
            </a:extLst>
          </p:cNvPr>
          <p:cNvSpPr/>
          <p:nvPr/>
        </p:nvSpPr>
        <p:spPr>
          <a:xfrm>
            <a:off x="5240341" y="452137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41124F-0734-F44C-85F6-A310A9D32F4C}"/>
              </a:ext>
            </a:extLst>
          </p:cNvPr>
          <p:cNvSpPr txBox="1"/>
          <p:nvPr/>
        </p:nvSpPr>
        <p:spPr>
          <a:xfrm>
            <a:off x="5385483" y="440465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62F4946A-2043-3E48-BA34-747554025BBA}"/>
              </a:ext>
            </a:extLst>
          </p:cNvPr>
          <p:cNvSpPr/>
          <p:nvPr/>
        </p:nvSpPr>
        <p:spPr>
          <a:xfrm>
            <a:off x="6401829" y="452137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A1CA2C6-0BE8-F04B-956F-827B826EEE45}"/>
              </a:ext>
            </a:extLst>
          </p:cNvPr>
          <p:cNvSpPr txBox="1"/>
          <p:nvPr/>
        </p:nvSpPr>
        <p:spPr>
          <a:xfrm>
            <a:off x="6546971" y="440465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7" name="角丸四角形 16"/>
          <p:cNvSpPr/>
          <p:nvPr/>
        </p:nvSpPr>
        <p:spPr>
          <a:xfrm>
            <a:off x="1578651" y="5015346"/>
            <a:ext cx="9121339" cy="1471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多く複雑なプログラムのカバレッジ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67649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04848" y="5125792"/>
            <a:ext cx="8878870" cy="1454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多いプログラム</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テストカバレッジ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mc:Choice xmlns:cx="http://schemas.microsoft.com/office/drawing/2014/chartex" Requires="cx">
          <p:graphicFrame>
            <p:nvGraphicFramePr>
              <p:cNvPr id="11" name="グラフ 10"/>
              <p:cNvGraphicFramePr/>
              <p:nvPr>
                <p:extLst>
                  <p:ext uri="{D42A27DB-BD31-4B8C-83A1-F6EECF244321}">
                    <p14:modId xmlns:p14="http://schemas.microsoft.com/office/powerpoint/2010/main" val="766083518"/>
                  </p:ext>
                </p:extLst>
              </p:nvPr>
            </p:nvGraphicFramePr>
            <p:xfrm>
              <a:off x="6202924" y="1424141"/>
              <a:ext cx="4676887" cy="3163074"/>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11" name="グラフ 10"/>
              <p:cNvPicPr>
                <a:picLocks noGrp="1" noRot="1" noChangeAspect="1" noMove="1" noResize="1" noEditPoints="1" noAdjustHandles="1" noChangeArrowheads="1" noChangeShapeType="1"/>
              </p:cNvPicPr>
              <p:nvPr/>
            </p:nvPicPr>
            <p:blipFill>
              <a:blip r:embed="rId4"/>
              <a:stretch>
                <a:fillRect/>
              </a:stretch>
            </p:blipFill>
            <p:spPr>
              <a:xfrm>
                <a:off x="6202924" y="1424141"/>
                <a:ext cx="4676887" cy="3163074"/>
              </a:xfrm>
              <a:prstGeom prst="rect">
                <a:avLst/>
              </a:prstGeom>
            </p:spPr>
          </p:pic>
        </mc:Fallback>
      </mc:AlternateContent>
      <mc:AlternateContent xmlns:mc="http://schemas.openxmlformats.org/markup-compatibility/2006">
        <mc:Choice xmlns:cx="http://schemas.microsoft.com/office/drawing/2014/chartex" Requires="cx">
          <p:graphicFrame>
            <p:nvGraphicFramePr>
              <p:cNvPr id="12" name="グラフ 11"/>
              <p:cNvGraphicFramePr/>
              <p:nvPr>
                <p:extLst>
                  <p:ext uri="{D42A27DB-BD31-4B8C-83A1-F6EECF244321}">
                    <p14:modId xmlns:p14="http://schemas.microsoft.com/office/powerpoint/2010/main" val="1028472940"/>
                  </p:ext>
                </p:extLst>
              </p:nvPr>
            </p:nvGraphicFramePr>
            <p:xfrm>
              <a:off x="1203661" y="1424141"/>
              <a:ext cx="4432993" cy="3102757"/>
            </p:xfrm>
            <a:graphic>
              <a:graphicData uri="http://schemas.microsoft.com/office/drawing/2014/chartex">
                <c:chart xmlns:c="http://schemas.openxmlformats.org/drawingml/2006/chart" xmlns:r="http://schemas.openxmlformats.org/officeDocument/2006/relationships" r:id="rId5"/>
              </a:graphicData>
            </a:graphic>
          </p:graphicFrame>
        </mc:Choice>
        <mc:Fallback>
          <p:pic>
            <p:nvPicPr>
              <p:cNvPr id="12" name="グラフ 11"/>
              <p:cNvPicPr>
                <a:picLocks noGrp="1" noRot="1" noChangeAspect="1" noMove="1" noResize="1" noEditPoints="1" noAdjustHandles="1" noChangeArrowheads="1" noChangeShapeType="1"/>
              </p:cNvPicPr>
              <p:nvPr/>
            </p:nvPicPr>
            <p:blipFill>
              <a:blip r:embed="rId6"/>
              <a:stretch>
                <a:fillRect/>
              </a:stretch>
            </p:blipFill>
            <p:spPr>
              <a:xfrm>
                <a:off x="1203661" y="1424141"/>
                <a:ext cx="4432993" cy="3102757"/>
              </a:xfrm>
              <a:prstGeom prst="rect">
                <a:avLst/>
              </a:prstGeom>
            </p:spPr>
          </p:pic>
        </mc:Fallback>
      </mc:AlternateContent>
    </p:spTree>
    <p:extLst>
      <p:ext uri="{BB962C8B-B14F-4D97-AF65-F5344CB8AC3E}">
        <p14:creationId xmlns:p14="http://schemas.microsoft.com/office/powerpoint/2010/main" val="797752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a:t>
            </a:r>
            <a:r>
              <a:rPr lang="ja-JP" altLang="en-US" sz="2800" dirty="0" smtClean="0">
                <a:latin typeface="メイリオ" panose="020B0604030504040204" pitchFamily="50" charset="-128"/>
                <a:ea typeface="メイリオ" panose="020B0604030504040204" pitchFamily="50" charset="-128"/>
              </a:rPr>
              <a:t>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mc:AlternateContent xmlns:mc="http://schemas.openxmlformats.org/markup-compatibility/2006">
        <mc:Choice xmlns:cx="http://schemas.microsoft.com/office/drawing/2014/chartex" Requires="cx">
          <p:graphicFrame>
            <p:nvGraphicFramePr>
              <p:cNvPr id="18" name="グラフ 17"/>
              <p:cNvGraphicFramePr/>
              <p:nvPr>
                <p:extLst>
                  <p:ext uri="{D42A27DB-BD31-4B8C-83A1-F6EECF244321}">
                    <p14:modId xmlns:p14="http://schemas.microsoft.com/office/powerpoint/2010/main" val="1236425859"/>
                  </p:ext>
                </p:extLst>
              </p:nvPr>
            </p:nvGraphicFramePr>
            <p:xfrm>
              <a:off x="883407" y="1304379"/>
              <a:ext cx="5060876" cy="3457901"/>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18" name="グラフ 17"/>
              <p:cNvPicPr>
                <a:picLocks noGrp="1" noRot="1" noChangeAspect="1" noMove="1" noResize="1" noEditPoints="1" noAdjustHandles="1" noChangeArrowheads="1" noChangeShapeType="1"/>
              </p:cNvPicPr>
              <p:nvPr/>
            </p:nvPicPr>
            <p:blipFill>
              <a:blip r:embed="rId4"/>
              <a:stretch>
                <a:fillRect/>
              </a:stretch>
            </p:blipFill>
            <p:spPr>
              <a:xfrm>
                <a:off x="883407" y="1304379"/>
                <a:ext cx="5060876" cy="3457901"/>
              </a:xfrm>
              <a:prstGeom prst="rect">
                <a:avLst/>
              </a:prstGeom>
            </p:spPr>
          </p:pic>
        </mc:Fallback>
      </mc:AlternateContent>
      <mc:AlternateContent xmlns:mc="http://schemas.openxmlformats.org/markup-compatibility/2006">
        <mc:Choice xmlns:cx="http://schemas.microsoft.com/office/drawing/2014/chartex" Requires="cx">
          <p:graphicFrame>
            <p:nvGraphicFramePr>
              <p:cNvPr id="21" name="グラフ 20"/>
              <p:cNvGraphicFramePr/>
              <p:nvPr>
                <p:extLst>
                  <p:ext uri="{D42A27DB-BD31-4B8C-83A1-F6EECF244321}">
                    <p14:modId xmlns:p14="http://schemas.microsoft.com/office/powerpoint/2010/main" val="226833136"/>
                  </p:ext>
                </p:extLst>
              </p:nvPr>
            </p:nvGraphicFramePr>
            <p:xfrm>
              <a:off x="6069330" y="1457317"/>
              <a:ext cx="5329949" cy="2945839"/>
            </p:xfrm>
            <a:graphic>
              <a:graphicData uri="http://schemas.microsoft.com/office/drawing/2014/chartex">
                <c:chart xmlns:c="http://schemas.openxmlformats.org/drawingml/2006/chart" xmlns:r="http://schemas.openxmlformats.org/officeDocument/2006/relationships" r:id="rId5"/>
              </a:graphicData>
            </a:graphic>
          </p:graphicFrame>
        </mc:Choice>
        <mc:Fallback>
          <p:pic>
            <p:nvPicPr>
              <p:cNvPr id="21" name="グラフ 20"/>
              <p:cNvPicPr>
                <a:picLocks noGrp="1" noRot="1" noChangeAspect="1" noMove="1" noResize="1" noEditPoints="1" noAdjustHandles="1" noChangeArrowheads="1" noChangeShapeType="1"/>
              </p:cNvPicPr>
              <p:nvPr/>
            </p:nvPicPr>
            <p:blipFill>
              <a:blip r:embed="rId6"/>
              <a:stretch>
                <a:fillRect/>
              </a:stretch>
            </p:blipFill>
            <p:spPr>
              <a:xfrm>
                <a:off x="6069330" y="1457317"/>
                <a:ext cx="5329949" cy="2945839"/>
              </a:xfrm>
              <a:prstGeom prst="rect">
                <a:avLst/>
              </a:prstGeom>
            </p:spPr>
          </p:pic>
        </mc:Fallback>
      </mc:AlternateContent>
    </p:spTree>
    <p:extLst>
      <p:ext uri="{BB962C8B-B14F-4D97-AF65-F5344CB8AC3E}">
        <p14:creationId xmlns:p14="http://schemas.microsoft.com/office/powerpoint/2010/main" val="38670300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242514" y="1679692"/>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a:t>
            </a:r>
            <a:r>
              <a:rPr lang="ja-JP" altLang="en-US" sz="2000" dirty="0" smtClean="0">
                <a:latin typeface="メイリオ" panose="020B0604030504040204" pitchFamily="50" charset="-128"/>
                <a:ea typeface="メイリオ" panose="020B0604030504040204" pitchFamily="50" charset="-128"/>
              </a:rPr>
              <a:t>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a:t>
            </a:r>
            <a:r>
              <a:rPr lang="ja-JP" altLang="en-US" sz="2000" dirty="0" smtClean="0">
                <a:latin typeface="メイリオ" panose="020B0604030504040204" pitchFamily="50" charset="-128"/>
                <a:ea typeface="メイリオ" panose="020B0604030504040204" pitchFamily="50" charset="-128"/>
              </a:rPr>
              <a:t>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a:t>
            </a:r>
            <a:r>
              <a:rPr lang="ja-JP" altLang="en-US" sz="2000" dirty="0" smtClean="0">
                <a:latin typeface="メイリオ" panose="020B0604030504040204" pitchFamily="50" charset="-128"/>
                <a:ea typeface="メイリオ" panose="020B0604030504040204" pitchFamily="50" charset="-128"/>
              </a:rPr>
              <a:t>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a:t>
            </a:r>
            <a:r>
              <a:rPr lang="en-US" altLang="ja-JP" sz="2400" dirty="0" smtClean="0">
                <a:latin typeface="メイリオ" panose="020B0604030504040204" pitchFamily="50" charset="-128"/>
                <a:ea typeface="メイリオ" panose="020B0604030504040204" pitchFamily="50" charset="-128"/>
              </a:rPr>
              <a:t>%~50</a:t>
            </a: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a:t>
            </a:r>
            <a:r>
              <a:rPr lang="en-US" altLang="ja-JP" dirty="0" smtClean="0"/>
              <a:t>NiCad[3]</a:t>
            </a:r>
            <a:endParaRPr lang="en-US" altLang="ja-JP" dirty="0" smtClean="0"/>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t>
            </a:r>
            <a:r>
              <a:rPr lang="en-US" altLang="ja-JP" sz="1100" dirty="0" smtClean="0">
                <a:solidFill>
                  <a:schemeClr val="tx2"/>
                </a:solidFill>
              </a:rPr>
              <a:t>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endParaRPr lang="en-US" altLang="ja-JP" sz="2200" dirty="0" smtClean="0"/>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19214</TotalTime>
  <Words>15732</Words>
  <Application>Microsoft Office PowerPoint</Application>
  <PresentationFormat>ワイド画面</PresentationFormat>
  <Paragraphs>1839</Paragraphs>
  <Slides>79</Slides>
  <Notes>67</Notes>
  <HiddenSlides>46</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79</vt:i4>
      </vt:variant>
    </vt:vector>
  </HeadingPairs>
  <TitlesOfParts>
    <vt:vector size="92"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RQ1. SuiteRecは、高いカバレッジを持つ         テストコードの作成を支援できるか？</vt:lpstr>
      <vt:lpstr>RQ1. SuiteRecは、高いカバレッジを持つ         テストコードの作成を支援できるか？</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556</cp:revision>
  <dcterms:created xsi:type="dcterms:W3CDTF">2020-01-21T13:07:49Z</dcterms:created>
  <dcterms:modified xsi:type="dcterms:W3CDTF">2020-02-05T13:29:31Z</dcterms:modified>
</cp:coreProperties>
</file>